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57" r:id="rId39"/>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04"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B4C71EC6-210F-42DE-9C53-41977AD35B3D}" type="datetimeFigureOut">
              <a:rPr lang="ru-RU" smtClean="0"/>
              <a:t>25.03.2021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B4C71EC6-210F-42DE-9C53-41977AD35B3D}" type="datetimeFigureOut">
              <a:rPr lang="ru-RU" smtClean="0"/>
              <a:t>25.03.2021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B4C71EC6-210F-42DE-9C53-41977AD35B3D}" type="datetimeFigureOut">
              <a:rPr lang="ru-RU" smtClean="0"/>
              <a:t>25.03.2021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9B0651-EE4F-4900-A07F-96A6BFA9D0F0}" type="slidenum">
              <a:rPr lang="ru-RU" smtClean="0"/>
              <a:t>‹#›</a:t>
            </a:fld>
            <a:endParaRPr lang="ru-RU"/>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B4C71EC6-210F-42DE-9C53-41977AD35B3D}" type="datetimeFigureOut">
              <a:rPr lang="ru-RU" smtClean="0"/>
              <a:t>25.03.2021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9B0651-EE4F-4900-A07F-96A6BFA9D0F0}" type="slidenum">
              <a:rPr lang="ru-RU" smtClean="0"/>
              <a:t>‹#›</a:t>
            </a:fld>
            <a:endParaRPr lang="ru-RU"/>
          </a:p>
        </p:txBody>
      </p:sp>
      <p:sp>
        <p:nvSpPr>
          <p:cNvPr id="7" name="Title 6"/>
          <p:cNvSpPr>
            <a:spLocks noGrp="1"/>
          </p:cNvSpPr>
          <p:nvPr>
            <p:ph type="title"/>
          </p:nvPr>
        </p:nvSpPr>
        <p:spPr/>
        <p:txBody>
          <a:bodyPr/>
          <a:lstStyle/>
          <a:p>
            <a:r>
              <a:rPr lang="ru-RU" smtClean="0"/>
              <a:t>Образец заголовка</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4C71EC6-210F-42DE-9C53-41977AD35B3D}" type="datetimeFigureOut">
              <a:rPr lang="ru-RU" smtClean="0"/>
              <a:t>25.03.2021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5" name="Date Placeholder 4"/>
          <p:cNvSpPr>
            <a:spLocks noGrp="1"/>
          </p:cNvSpPr>
          <p:nvPr>
            <p:ph type="dt" sz="half" idx="10"/>
          </p:nvPr>
        </p:nvSpPr>
        <p:spPr/>
        <p:txBody>
          <a:bodyPr/>
          <a:lstStyle/>
          <a:p>
            <a:fld id="{B4C71EC6-210F-42DE-9C53-41977AD35B3D}" type="datetimeFigureOut">
              <a:rPr lang="ru-RU" smtClean="0"/>
              <a:t>25.03.2021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19B0651-EE4F-4900-A07F-96A6BFA9D0F0}" type="slidenum">
              <a:rPr lang="ru-RU" smtClean="0"/>
              <a:t>‹#›</a:t>
            </a:fld>
            <a:endParaRPr lang="ru-RU"/>
          </a:p>
        </p:txBody>
      </p:sp>
      <p:sp>
        <p:nvSpPr>
          <p:cNvPr id="9" name="Content Placeholder 8"/>
          <p:cNvSpPr>
            <a:spLocks noGrp="1"/>
          </p:cNvSpPr>
          <p:nvPr>
            <p:ph sz="quarter" idx="13"/>
          </p:nvPr>
        </p:nvSpPr>
        <p:spPr>
          <a:xfrm>
            <a:off x="676655" y="2679192"/>
            <a:ext cx="3822192" cy="34472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4C71EC6-210F-42DE-9C53-41977AD35B3D}" type="datetimeFigureOut">
              <a:rPr lang="ru-RU" smtClean="0"/>
              <a:t>25.03.2021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Date Placeholder 2"/>
          <p:cNvSpPr>
            <a:spLocks noGrp="1"/>
          </p:cNvSpPr>
          <p:nvPr>
            <p:ph type="dt" sz="half" idx="10"/>
          </p:nvPr>
        </p:nvSpPr>
        <p:spPr/>
        <p:txBody>
          <a:bodyPr/>
          <a:lstStyle/>
          <a:p>
            <a:fld id="{B4C71EC6-210F-42DE-9C53-41977AD35B3D}" type="datetimeFigureOut">
              <a:rPr lang="ru-RU" smtClean="0"/>
              <a:t>25.03.2021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B4C71EC6-210F-42DE-9C53-41977AD35B3D}" type="datetimeFigureOut">
              <a:rPr lang="ru-RU" smtClean="0"/>
              <a:t>25.03.2021</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B19B0651-EE4F-4900-A07F-96A6BFA9D0F0}" type="slidenum">
              <a:rPr lang="ru-RU" smtClean="0"/>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B4C71EC6-210F-42DE-9C53-41977AD35B3D}" type="datetimeFigureOut">
              <a:rPr lang="ru-RU" smtClean="0"/>
              <a:t>25.03.2021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19B0651-EE4F-4900-A07F-96A6BFA9D0F0}" type="slidenum">
              <a:rPr lang="ru-RU" smtClean="0"/>
              <a:t>‹#›</a:t>
            </a:fld>
            <a:endParaRPr lang="ru-RU"/>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ru-RU" smtClean="0"/>
              <a:t>Образец заголовка</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ru-RU" smtClean="0"/>
              <a:t>Образец заголовка</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4C71EC6-210F-42DE-9C53-41977AD35B3D}" type="datetimeFigureOut">
              <a:rPr lang="ru-RU" smtClean="0"/>
              <a:t>25.03.2021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19B0651-EE4F-4900-A07F-96A6BFA9D0F0}" type="slidenum">
              <a:rPr lang="ru-RU" smtClean="0"/>
              <a:t>‹#›</a:t>
            </a:fld>
            <a:endParaRPr lang="ru-RU"/>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B4C71EC6-210F-42DE-9C53-41977AD35B3D}" type="datetimeFigureOut">
              <a:rPr lang="ru-RU" smtClean="0"/>
              <a:t>25.03.2021</a:t>
            </a:fld>
            <a:endParaRPr lang="ru-RU"/>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ru-RU"/>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B19B0651-EE4F-4900-A07F-96A6BFA9D0F0}" type="slidenum">
              <a:rPr lang="ru-RU" smtClean="0"/>
              <a:t>‹#›</a:t>
            </a:fld>
            <a:endParaRPr lang="ru-RU"/>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swiftmailer.symfony.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hyperlink" Target="https://artisansweb.net/sending-email-via-gmail-smtp-server-laravel/" TargetMode="External"/><Relationship Id="rId2" Type="http://schemas.openxmlformats.org/officeDocument/2006/relationships/hyperlink" Target="https://www.cloudways.com/blog/laravel-multiple-files-images-uploa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032248"/>
            <a:ext cx="7772400" cy="2188840"/>
          </a:xfrm>
        </p:spPr>
        <p:txBody>
          <a:bodyPr>
            <a:normAutofit/>
          </a:bodyPr>
          <a:lstStyle/>
          <a:p>
            <a:r>
              <a:rPr lang="en-US" dirty="0" smtClean="0"/>
              <a:t>Lecture 10</a:t>
            </a:r>
            <a:br>
              <a:rPr lang="en-US" dirty="0" smtClean="0"/>
            </a:br>
            <a:r>
              <a:rPr lang="en-US" dirty="0" smtClean="0"/>
              <a:t>File upload</a:t>
            </a:r>
            <a:br>
              <a:rPr lang="en-US" dirty="0" smtClean="0"/>
            </a:br>
            <a:r>
              <a:rPr lang="en-US" dirty="0" smtClean="0"/>
              <a:t>Sending text by email</a:t>
            </a:r>
            <a:endParaRPr lang="ru-RU" dirty="0"/>
          </a:p>
        </p:txBody>
      </p:sp>
    </p:spTree>
    <p:extLst>
      <p:ext uri="{BB962C8B-B14F-4D97-AF65-F5344CB8AC3E}">
        <p14:creationId xmlns:p14="http://schemas.microsoft.com/office/powerpoint/2010/main" val="15765260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endParaRPr lang="ru-RU" dirty="0"/>
          </a:p>
        </p:txBody>
      </p:sp>
      <p:sp>
        <p:nvSpPr>
          <p:cNvPr id="3" name="Заголовок 2"/>
          <p:cNvSpPr>
            <a:spLocks noGrp="1"/>
          </p:cNvSpPr>
          <p:nvPr>
            <p:ph type="title"/>
          </p:nvPr>
        </p:nvSpPr>
        <p:spPr/>
        <p:txBody>
          <a:bodyPr/>
          <a:lstStyle/>
          <a:p>
            <a:r>
              <a:rPr lang="en-US" dirty="0" smtClean="0"/>
              <a:t>Result</a:t>
            </a:r>
            <a:endParaRPr lang="ru-RU"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605" r="60957" b="82627"/>
          <a:stretch/>
        </p:blipFill>
        <p:spPr bwMode="auto">
          <a:xfrm>
            <a:off x="251520" y="2687644"/>
            <a:ext cx="4608512" cy="885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t="4745" r="62032" b="83267"/>
          <a:stretch/>
        </p:blipFill>
        <p:spPr bwMode="auto">
          <a:xfrm>
            <a:off x="251521" y="3645024"/>
            <a:ext cx="4608512" cy="831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t="4945" r="71403" b="73876"/>
          <a:stretch/>
        </p:blipFill>
        <p:spPr bwMode="auto">
          <a:xfrm>
            <a:off x="251520" y="4696722"/>
            <a:ext cx="3720811" cy="1468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6" name="Picture 8"/>
          <p:cNvPicPr>
            <a:picLocks noChangeAspect="1" noChangeArrowheads="1"/>
          </p:cNvPicPr>
          <p:nvPr/>
        </p:nvPicPr>
        <p:blipFill rotWithShape="1">
          <a:blip r:embed="rId5">
            <a:extLst>
              <a:ext uri="{28A0092B-C50C-407E-A947-70E740481C1C}">
                <a14:useLocalDpi xmlns:a14="http://schemas.microsoft.com/office/drawing/2010/main" val="0"/>
              </a:ext>
            </a:extLst>
          </a:blip>
          <a:srcRect t="3346" r="70338" b="31718"/>
          <a:stretch/>
        </p:blipFill>
        <p:spPr bwMode="auto">
          <a:xfrm>
            <a:off x="5004048" y="2687644"/>
            <a:ext cx="3859357" cy="4170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9190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251520" y="2675467"/>
            <a:ext cx="8640959" cy="3450696"/>
          </a:xfrm>
        </p:spPr>
        <p:txBody>
          <a:bodyPr/>
          <a:lstStyle/>
          <a:p>
            <a:pPr marL="0" indent="0">
              <a:buNone/>
            </a:pPr>
            <a:r>
              <a:rPr lang="en-US" dirty="0" smtClean="0"/>
              <a:t>Make model </a:t>
            </a:r>
            <a:r>
              <a:rPr lang="en-US" dirty="0"/>
              <a:t>with </a:t>
            </a:r>
            <a:r>
              <a:rPr lang="en-US" dirty="0" smtClean="0"/>
              <a:t>migration.</a:t>
            </a:r>
            <a:endParaRPr lang="en-US" dirty="0"/>
          </a:p>
          <a:p>
            <a:endParaRPr lang="ru-RU" dirty="0"/>
          </a:p>
        </p:txBody>
      </p:sp>
      <p:sp>
        <p:nvSpPr>
          <p:cNvPr id="3" name="Заголовок 2"/>
          <p:cNvSpPr>
            <a:spLocks noGrp="1"/>
          </p:cNvSpPr>
          <p:nvPr>
            <p:ph type="title"/>
          </p:nvPr>
        </p:nvSpPr>
        <p:spPr/>
        <p:txBody>
          <a:bodyPr>
            <a:normAutofit fontScale="90000"/>
          </a:bodyPr>
          <a:lstStyle/>
          <a:p>
            <a:r>
              <a:rPr lang="en-US" b="1" dirty="0" smtClean="0"/>
              <a:t/>
            </a:r>
            <a:br>
              <a:rPr lang="en-US" b="1" dirty="0" smtClean="0"/>
            </a:br>
            <a:r>
              <a:rPr lang="en-US" b="1" dirty="0" smtClean="0"/>
              <a:t>Uploading </a:t>
            </a:r>
            <a:r>
              <a:rPr lang="en-US" b="1" dirty="0"/>
              <a:t>Multiple Images and Files in </a:t>
            </a:r>
            <a:r>
              <a:rPr lang="en-US" b="1" dirty="0" err="1"/>
              <a:t>Laravel</a:t>
            </a:r>
            <a:r>
              <a:rPr lang="en-US" b="1" dirty="0"/>
              <a:t> with Validation</a:t>
            </a:r>
            <a:br>
              <a:rPr lang="en-US" b="1" dirty="0"/>
            </a:br>
            <a:endParaRPr lang="ru-RU"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211" t="55887" r="52813" b="37206"/>
          <a:stretch/>
        </p:blipFill>
        <p:spPr bwMode="auto">
          <a:xfrm>
            <a:off x="251520" y="3212976"/>
            <a:ext cx="3600400" cy="818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3347" r="69370" b="31518"/>
          <a:stretch/>
        </p:blipFill>
        <p:spPr bwMode="auto">
          <a:xfrm>
            <a:off x="4355976" y="2852936"/>
            <a:ext cx="3985295" cy="4020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4745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323528" y="2675467"/>
            <a:ext cx="8568951" cy="3450696"/>
          </a:xfrm>
        </p:spPr>
        <p:txBody>
          <a:bodyPr/>
          <a:lstStyle/>
          <a:p>
            <a:pPr marL="0" indent="0">
              <a:buNone/>
            </a:pPr>
            <a:r>
              <a:rPr lang="en-US" dirty="0"/>
              <a:t>When the migration and the model have been </a:t>
            </a:r>
            <a:r>
              <a:rPr lang="en-US" dirty="0" smtClean="0"/>
              <a:t>made </a:t>
            </a:r>
            <a:r>
              <a:rPr lang="en-US" dirty="0"/>
              <a:t>successfully, go to </a:t>
            </a:r>
            <a:r>
              <a:rPr lang="en-US" b="1" dirty="0"/>
              <a:t>app/</a:t>
            </a:r>
            <a:r>
              <a:rPr lang="en-US" b="1" dirty="0" err="1"/>
              <a:t>Item.php</a:t>
            </a:r>
            <a:r>
              <a:rPr lang="en-US" b="1" dirty="0"/>
              <a:t> </a:t>
            </a:r>
            <a:r>
              <a:rPr lang="en-US" dirty="0"/>
              <a:t>and add the following </a:t>
            </a:r>
            <a:r>
              <a:rPr lang="en-US" b="1" dirty="0"/>
              <a:t>Model</a:t>
            </a:r>
            <a:r>
              <a:rPr lang="en-US" dirty="0"/>
              <a:t> code to it:</a:t>
            </a:r>
            <a:endParaRPr lang="ru-RU" dirty="0"/>
          </a:p>
        </p:txBody>
      </p:sp>
      <p:sp>
        <p:nvSpPr>
          <p:cNvPr id="3" name="Заголовок 2"/>
          <p:cNvSpPr>
            <a:spLocks noGrp="1"/>
          </p:cNvSpPr>
          <p:nvPr>
            <p:ph type="title"/>
          </p:nvPr>
        </p:nvSpPr>
        <p:spPr/>
        <p:txBody>
          <a:bodyPr>
            <a:normAutofit/>
          </a:bodyPr>
          <a:lstStyle/>
          <a:p>
            <a:r>
              <a:rPr lang="en-US" dirty="0"/>
              <a:t>Item </a:t>
            </a:r>
            <a:r>
              <a:rPr lang="en-US" dirty="0" smtClean="0"/>
              <a:t>Model</a:t>
            </a:r>
            <a:endParaRPr lang="ru-RU"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677" t="6278" r="24367" b="44324"/>
          <a:stretch/>
        </p:blipFill>
        <p:spPr bwMode="auto">
          <a:xfrm>
            <a:off x="395536" y="3573016"/>
            <a:ext cx="5849257" cy="3284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8018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143520" y="2420888"/>
            <a:ext cx="8028880" cy="3450696"/>
          </a:xfrm>
        </p:spPr>
        <p:txBody>
          <a:bodyPr/>
          <a:lstStyle/>
          <a:p>
            <a:pPr marL="0" indent="0">
              <a:buNone/>
            </a:pPr>
            <a:r>
              <a:rPr lang="en-US" dirty="0"/>
              <a:t>The model comprises of the following code:</a:t>
            </a:r>
            <a:endParaRPr lang="ru-RU" dirty="0"/>
          </a:p>
        </p:txBody>
      </p:sp>
      <p:sp>
        <p:nvSpPr>
          <p:cNvPr id="3" name="Заголовок 2"/>
          <p:cNvSpPr>
            <a:spLocks noGrp="1"/>
          </p:cNvSpPr>
          <p:nvPr>
            <p:ph type="title"/>
          </p:nvPr>
        </p:nvSpPr>
        <p:spPr/>
        <p:txBody>
          <a:bodyPr>
            <a:normAutofit/>
          </a:bodyPr>
          <a:lstStyle/>
          <a:p>
            <a:r>
              <a:rPr lang="en-US" dirty="0"/>
              <a:t>Model Of </a:t>
            </a:r>
            <a:r>
              <a:rPr lang="en-US" dirty="0" err="1" smtClean="0"/>
              <a:t>ItemDetails</a:t>
            </a:r>
            <a:endParaRPr lang="ru-RU"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677" t="6070" r="15220" b="22135"/>
          <a:stretch/>
        </p:blipFill>
        <p:spPr bwMode="auto">
          <a:xfrm>
            <a:off x="251520" y="2924943"/>
            <a:ext cx="5832648" cy="3924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226224" y="4010273"/>
            <a:ext cx="2799934" cy="1754326"/>
          </a:xfrm>
          <a:prstGeom prst="rect">
            <a:avLst/>
          </a:prstGeom>
          <a:noFill/>
        </p:spPr>
        <p:txBody>
          <a:bodyPr wrap="none" rtlCol="0">
            <a:spAutoFit/>
          </a:bodyPr>
          <a:lstStyle/>
          <a:p>
            <a:r>
              <a:rPr lang="en-US" dirty="0"/>
              <a:t>In </a:t>
            </a:r>
            <a:r>
              <a:rPr lang="en-US" dirty="0" smtClean="0"/>
              <a:t>this code  </a:t>
            </a:r>
            <a:r>
              <a:rPr lang="en-US" dirty="0" err="1" smtClean="0"/>
              <a:t>belongTo</a:t>
            </a:r>
            <a:r>
              <a:rPr lang="en-US" dirty="0" smtClean="0"/>
              <a:t> was </a:t>
            </a:r>
          </a:p>
          <a:p>
            <a:r>
              <a:rPr lang="en-US" dirty="0" smtClean="0"/>
              <a:t>used </a:t>
            </a:r>
            <a:r>
              <a:rPr lang="en-US" dirty="0"/>
              <a:t>because </a:t>
            </a:r>
            <a:r>
              <a:rPr lang="en-US" b="1" dirty="0" err="1"/>
              <a:t>itemDetails</a:t>
            </a:r>
            <a:r>
              <a:rPr lang="en-US" b="1" dirty="0"/>
              <a:t> </a:t>
            </a:r>
            <a:endParaRPr lang="en-US" b="1" dirty="0" smtClean="0"/>
          </a:p>
          <a:p>
            <a:r>
              <a:rPr lang="en-US" dirty="0" smtClean="0"/>
              <a:t>belongs </a:t>
            </a:r>
            <a:r>
              <a:rPr lang="en-US" dirty="0"/>
              <a:t>to </a:t>
            </a:r>
            <a:r>
              <a:rPr lang="en-US" b="1" dirty="0"/>
              <a:t>Item </a:t>
            </a:r>
            <a:r>
              <a:rPr lang="en-US" dirty="0" smtClean="0"/>
              <a:t>table </a:t>
            </a:r>
            <a:r>
              <a:rPr lang="en-US" dirty="0"/>
              <a:t>and </a:t>
            </a:r>
            <a:endParaRPr lang="en-US" dirty="0" smtClean="0"/>
          </a:p>
          <a:p>
            <a:r>
              <a:rPr lang="en-US" b="1" dirty="0" err="1" smtClean="0"/>
              <a:t>item_id</a:t>
            </a:r>
            <a:r>
              <a:rPr lang="en-US" b="1" dirty="0"/>
              <a:t> </a:t>
            </a:r>
            <a:r>
              <a:rPr lang="en-US" dirty="0"/>
              <a:t>is the foreign key. </a:t>
            </a:r>
            <a:endParaRPr lang="en-US" dirty="0" smtClean="0"/>
          </a:p>
          <a:p>
            <a:r>
              <a:rPr lang="en-US" dirty="0" smtClean="0"/>
              <a:t>This </a:t>
            </a:r>
            <a:r>
              <a:rPr lang="en-US" dirty="0"/>
              <a:t>is known as inverse </a:t>
            </a:r>
            <a:endParaRPr lang="en-US" dirty="0" smtClean="0"/>
          </a:p>
          <a:p>
            <a:r>
              <a:rPr lang="en-US" dirty="0" smtClean="0"/>
              <a:t>relation </a:t>
            </a:r>
            <a:r>
              <a:rPr lang="en-US" dirty="0"/>
              <a:t>in </a:t>
            </a:r>
            <a:r>
              <a:rPr lang="en-US" dirty="0" err="1"/>
              <a:t>Laravel</a:t>
            </a:r>
            <a:r>
              <a:rPr lang="en-US" dirty="0"/>
              <a:t>.</a:t>
            </a:r>
            <a:endParaRPr lang="ru-RU" dirty="0"/>
          </a:p>
        </p:txBody>
      </p:sp>
    </p:spTree>
    <p:extLst>
      <p:ext uri="{BB962C8B-B14F-4D97-AF65-F5344CB8AC3E}">
        <p14:creationId xmlns:p14="http://schemas.microsoft.com/office/powerpoint/2010/main" val="2922119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endParaRPr lang="ru-RU"/>
          </a:p>
        </p:txBody>
      </p:sp>
      <p:sp>
        <p:nvSpPr>
          <p:cNvPr id="3" name="Заголовок 2"/>
          <p:cNvSpPr>
            <a:spLocks noGrp="1"/>
          </p:cNvSpPr>
          <p:nvPr>
            <p:ph type="title"/>
          </p:nvPr>
        </p:nvSpPr>
        <p:spPr/>
        <p:txBody>
          <a:bodyPr>
            <a:normAutofit/>
          </a:bodyPr>
          <a:lstStyle/>
          <a:p>
            <a:r>
              <a:rPr lang="en-US" dirty="0"/>
              <a:t>Migration of </a:t>
            </a:r>
            <a:r>
              <a:rPr lang="en-US" dirty="0" err="1"/>
              <a:t>ItemDetails</a:t>
            </a:r>
            <a:r>
              <a:rPr lang="en-US" dirty="0"/>
              <a:t> </a:t>
            </a:r>
            <a:r>
              <a:rPr lang="en-US" dirty="0" smtClean="0"/>
              <a:t>Table</a:t>
            </a:r>
            <a:endParaRPr lang="ru-RU" dirty="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119" t="13816" r="5961" b="4552"/>
          <a:stretch/>
        </p:blipFill>
        <p:spPr bwMode="auto">
          <a:xfrm>
            <a:off x="251520" y="2636912"/>
            <a:ext cx="8316687" cy="4254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8547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251520" y="2675467"/>
            <a:ext cx="8568951" cy="3450696"/>
          </a:xfrm>
        </p:spPr>
        <p:txBody>
          <a:bodyPr/>
          <a:lstStyle/>
          <a:p>
            <a:pPr marL="0" indent="0">
              <a:buNone/>
            </a:pPr>
            <a:r>
              <a:rPr lang="en-US" dirty="0"/>
              <a:t>Next , In the</a:t>
            </a:r>
            <a:r>
              <a:rPr lang="en-US" b="1" dirty="0"/>
              <a:t> app/Providers/</a:t>
            </a:r>
            <a:r>
              <a:rPr lang="en-US" b="1" dirty="0" err="1"/>
              <a:t>AppServiceProvider.php</a:t>
            </a:r>
            <a:r>
              <a:rPr lang="en-US" dirty="0"/>
              <a:t> file, the </a:t>
            </a:r>
            <a:r>
              <a:rPr lang="en-US" b="1" dirty="0"/>
              <a:t>boot</a:t>
            </a:r>
            <a:r>
              <a:rPr lang="en-US" dirty="0"/>
              <a:t> method set a default string length:</a:t>
            </a:r>
            <a:endParaRPr lang="ru-RU" dirty="0"/>
          </a:p>
        </p:txBody>
      </p:sp>
      <p:sp>
        <p:nvSpPr>
          <p:cNvPr id="3" name="Заголовок 2"/>
          <p:cNvSpPr>
            <a:spLocks noGrp="1"/>
          </p:cNvSpPr>
          <p:nvPr>
            <p:ph type="title"/>
          </p:nvPr>
        </p:nvSpPr>
        <p:spPr/>
        <p:txBody>
          <a:bodyPr>
            <a:normAutofit/>
          </a:bodyPr>
          <a:lstStyle/>
          <a:p>
            <a:r>
              <a:rPr lang="en-US" b="1" dirty="0" err="1" smtClean="0"/>
              <a:t>AppServiceProvider.php</a:t>
            </a:r>
            <a:r>
              <a:rPr lang="en-US" dirty="0"/>
              <a:t> file</a:t>
            </a:r>
            <a:endParaRPr lang="ru-RU" dirty="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988" t="39351" r="52590" b="36787"/>
          <a:stretch/>
        </p:blipFill>
        <p:spPr bwMode="auto">
          <a:xfrm>
            <a:off x="351160" y="3861048"/>
            <a:ext cx="2917371" cy="1654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1031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endParaRPr lang="ru-RU" dirty="0"/>
          </a:p>
        </p:txBody>
      </p:sp>
      <p:sp>
        <p:nvSpPr>
          <p:cNvPr id="3" name="Заголовок 2"/>
          <p:cNvSpPr>
            <a:spLocks noGrp="1"/>
          </p:cNvSpPr>
          <p:nvPr>
            <p:ph type="title"/>
          </p:nvPr>
        </p:nvSpPr>
        <p:spPr/>
        <p:txBody>
          <a:bodyPr>
            <a:normAutofit/>
          </a:bodyPr>
          <a:lstStyle/>
          <a:p>
            <a:r>
              <a:rPr lang="en-US" dirty="0"/>
              <a:t>Database </a:t>
            </a:r>
            <a:r>
              <a:rPr lang="en-US" dirty="0" smtClean="0"/>
              <a:t>Configuration</a:t>
            </a:r>
            <a:endParaRPr lang="ru-RU" dirty="0"/>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963" t="36840" r="42491" b="38252"/>
          <a:stretch/>
        </p:blipFill>
        <p:spPr bwMode="auto">
          <a:xfrm>
            <a:off x="251520" y="2781920"/>
            <a:ext cx="3323771" cy="172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7209" y="2339588"/>
            <a:ext cx="995785" cy="369332"/>
          </a:xfrm>
          <a:prstGeom prst="rect">
            <a:avLst/>
          </a:prstGeom>
          <a:noFill/>
        </p:spPr>
        <p:txBody>
          <a:bodyPr wrap="none" rtlCol="0">
            <a:spAutoFit/>
          </a:bodyPr>
          <a:lstStyle/>
          <a:p>
            <a:r>
              <a:rPr lang="en-US" dirty="0" smtClean="0"/>
              <a:t>.</a:t>
            </a:r>
            <a:r>
              <a:rPr lang="en-US" dirty="0" err="1" smtClean="0"/>
              <a:t>env</a:t>
            </a:r>
            <a:r>
              <a:rPr lang="en-US" dirty="0" smtClean="0"/>
              <a:t>  file</a:t>
            </a:r>
            <a:endParaRPr lang="ru-RU" dirty="0"/>
          </a:p>
        </p:txBody>
      </p:sp>
      <p:pic>
        <p:nvPicPr>
          <p:cNvPr id="1331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3692" t="31569" r="69512" b="53042"/>
          <a:stretch/>
        </p:blipFill>
        <p:spPr bwMode="auto">
          <a:xfrm>
            <a:off x="-4645024" y="4869703"/>
            <a:ext cx="8220315" cy="791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592" t="50785" r="83798" b="26792"/>
          <a:stretch/>
        </p:blipFill>
        <p:spPr bwMode="auto">
          <a:xfrm>
            <a:off x="4499992" y="2708920"/>
            <a:ext cx="3384376" cy="2504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2901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251520" y="2675467"/>
            <a:ext cx="8640959" cy="3450696"/>
          </a:xfrm>
        </p:spPr>
        <p:txBody>
          <a:bodyPr/>
          <a:lstStyle/>
          <a:p>
            <a:pPr marL="0" indent="0">
              <a:buNone/>
            </a:pPr>
            <a:r>
              <a:rPr lang="en-US" dirty="0"/>
              <a:t>Route sets the application URL and the controller method for this URL. </a:t>
            </a:r>
            <a:endParaRPr lang="ru-RU" dirty="0"/>
          </a:p>
        </p:txBody>
      </p:sp>
      <p:sp>
        <p:nvSpPr>
          <p:cNvPr id="3" name="Заголовок 2"/>
          <p:cNvSpPr>
            <a:spLocks noGrp="1"/>
          </p:cNvSpPr>
          <p:nvPr>
            <p:ph type="title"/>
          </p:nvPr>
        </p:nvSpPr>
        <p:spPr/>
        <p:txBody>
          <a:bodyPr>
            <a:normAutofit/>
          </a:bodyPr>
          <a:lstStyle/>
          <a:p>
            <a:r>
              <a:rPr lang="en-US" dirty="0" smtClean="0"/>
              <a:t>Setting </a:t>
            </a:r>
            <a:r>
              <a:rPr lang="en-US" dirty="0"/>
              <a:t>up </a:t>
            </a:r>
            <a:r>
              <a:rPr lang="en-US" dirty="0" smtClean="0"/>
              <a:t>routes</a:t>
            </a:r>
            <a:endParaRPr lang="ru-RU" dirty="0"/>
          </a:p>
        </p:txBody>
      </p:sp>
      <p:pic>
        <p:nvPicPr>
          <p:cNvPr id="1433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3069" t="63087" r="5491" b="25924"/>
          <a:stretch/>
        </p:blipFill>
        <p:spPr bwMode="auto">
          <a:xfrm>
            <a:off x="395536" y="3963144"/>
            <a:ext cx="7994073"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56566" y="3563724"/>
            <a:ext cx="1739579" cy="369332"/>
          </a:xfrm>
          <a:prstGeom prst="rect">
            <a:avLst/>
          </a:prstGeom>
          <a:noFill/>
        </p:spPr>
        <p:txBody>
          <a:bodyPr wrap="none" rtlCol="0">
            <a:spAutoFit/>
          </a:bodyPr>
          <a:lstStyle/>
          <a:p>
            <a:r>
              <a:rPr lang="en-US" dirty="0"/>
              <a:t>r</a:t>
            </a:r>
            <a:r>
              <a:rPr lang="en-US" dirty="0" smtClean="0"/>
              <a:t>outes/</a:t>
            </a:r>
            <a:r>
              <a:rPr lang="en-US" dirty="0" err="1" smtClean="0"/>
              <a:t>web.php</a:t>
            </a:r>
            <a:endParaRPr lang="ru-RU" dirty="0"/>
          </a:p>
        </p:txBody>
      </p:sp>
    </p:spTree>
    <p:extLst>
      <p:ext uri="{BB962C8B-B14F-4D97-AF65-F5344CB8AC3E}">
        <p14:creationId xmlns:p14="http://schemas.microsoft.com/office/powerpoint/2010/main" val="3806648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179513" y="2492896"/>
            <a:ext cx="8568951" cy="3450696"/>
          </a:xfrm>
        </p:spPr>
        <p:txBody>
          <a:bodyPr/>
          <a:lstStyle/>
          <a:p>
            <a:pPr marL="0" indent="0">
              <a:buNone/>
            </a:pPr>
            <a:r>
              <a:rPr lang="en-US" dirty="0" smtClean="0"/>
              <a:t>In this view Bootstrap library was used to style HTML element.</a:t>
            </a:r>
            <a:endParaRPr lang="ru-RU" dirty="0"/>
          </a:p>
        </p:txBody>
      </p:sp>
      <p:sp>
        <p:nvSpPr>
          <p:cNvPr id="3" name="Заголовок 2"/>
          <p:cNvSpPr>
            <a:spLocks noGrp="1"/>
          </p:cNvSpPr>
          <p:nvPr>
            <p:ph type="title"/>
          </p:nvPr>
        </p:nvSpPr>
        <p:spPr/>
        <p:txBody>
          <a:bodyPr/>
          <a:lstStyle/>
          <a:p>
            <a:r>
              <a:rPr lang="en-US" dirty="0" err="1" smtClean="0"/>
              <a:t>Upload_form.blade.php</a:t>
            </a:r>
            <a:r>
              <a:rPr lang="en-US" dirty="0" smtClean="0"/>
              <a:t> file</a:t>
            </a:r>
            <a:endParaRPr lang="ru-RU" dirty="0"/>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254" t="7327" r="7970" b="15646"/>
          <a:stretch/>
        </p:blipFill>
        <p:spPr bwMode="auto">
          <a:xfrm>
            <a:off x="251521" y="2996952"/>
            <a:ext cx="8640959" cy="3861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4874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endParaRPr lang="ru-RU" dirty="0"/>
          </a:p>
        </p:txBody>
      </p:sp>
      <p:sp>
        <p:nvSpPr>
          <p:cNvPr id="3" name="Заголовок 2"/>
          <p:cNvSpPr>
            <a:spLocks noGrp="1"/>
          </p:cNvSpPr>
          <p:nvPr>
            <p:ph type="title"/>
          </p:nvPr>
        </p:nvSpPr>
        <p:spPr/>
        <p:txBody>
          <a:bodyPr>
            <a:normAutofit fontScale="90000"/>
          </a:bodyPr>
          <a:lstStyle/>
          <a:p>
            <a:r>
              <a:rPr lang="en-US" dirty="0" err="1"/>
              <a:t>Upload_form.blade.php</a:t>
            </a:r>
            <a:r>
              <a:rPr lang="en-US" dirty="0"/>
              <a:t> </a:t>
            </a:r>
            <a:r>
              <a:rPr lang="en-US" dirty="0" smtClean="0"/>
              <a:t>file(continuation)</a:t>
            </a:r>
            <a:endParaRPr lang="ru-RU" dirty="0"/>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809" t="11721" r="7077" b="5808"/>
          <a:stretch/>
        </p:blipFill>
        <p:spPr bwMode="auto">
          <a:xfrm>
            <a:off x="251520" y="2564904"/>
            <a:ext cx="8640960" cy="4264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601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endParaRPr lang="ru-RU"/>
          </a:p>
        </p:txBody>
      </p:sp>
      <p:sp>
        <p:nvSpPr>
          <p:cNvPr id="3" name="Заголовок 2"/>
          <p:cNvSpPr>
            <a:spLocks noGrp="1"/>
          </p:cNvSpPr>
          <p:nvPr>
            <p:ph type="title"/>
          </p:nvPr>
        </p:nvSpPr>
        <p:spPr/>
        <p:txBody>
          <a:bodyPr/>
          <a:lstStyle/>
          <a:p>
            <a:r>
              <a:rPr lang="en-US" dirty="0" smtClean="0"/>
              <a:t>Web programming: front end</a:t>
            </a:r>
            <a:endParaRPr lang="ru-RU"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0390" t="27604" r="1293" b="41146"/>
          <a:stretch/>
        </p:blipFill>
        <p:spPr bwMode="auto">
          <a:xfrm>
            <a:off x="239269" y="4293096"/>
            <a:ext cx="336798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250" t="27604" r="23865" b="58507"/>
          <a:stretch/>
        </p:blipFill>
        <p:spPr bwMode="auto">
          <a:xfrm>
            <a:off x="239269" y="2855601"/>
            <a:ext cx="3367980" cy="101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7431" r="59297" b="42535"/>
          <a:stretch/>
        </p:blipFill>
        <p:spPr bwMode="auto">
          <a:xfrm>
            <a:off x="3619500" y="2509788"/>
            <a:ext cx="5295900" cy="219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489" t="27083" r="36237" b="11285"/>
          <a:stretch/>
        </p:blipFill>
        <p:spPr bwMode="auto">
          <a:xfrm>
            <a:off x="3619500" y="4941168"/>
            <a:ext cx="5200972"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85518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endParaRPr lang="ru-RU"/>
          </a:p>
        </p:txBody>
      </p:sp>
      <p:sp>
        <p:nvSpPr>
          <p:cNvPr id="3" name="Заголовок 2"/>
          <p:cNvSpPr>
            <a:spLocks noGrp="1"/>
          </p:cNvSpPr>
          <p:nvPr>
            <p:ph type="title"/>
          </p:nvPr>
        </p:nvSpPr>
        <p:spPr/>
        <p:txBody>
          <a:bodyPr>
            <a:normAutofit fontScale="90000"/>
          </a:bodyPr>
          <a:lstStyle/>
          <a:p>
            <a:r>
              <a:rPr lang="en-US" dirty="0" err="1"/>
              <a:t>Upload_form.blade.php</a:t>
            </a:r>
            <a:r>
              <a:rPr lang="en-US" dirty="0"/>
              <a:t> file(continuation)</a:t>
            </a:r>
            <a:endParaRPr lang="ru-RU" dirty="0"/>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697" t="10466" r="6965" b="4553"/>
          <a:stretch/>
        </p:blipFill>
        <p:spPr bwMode="auto">
          <a:xfrm>
            <a:off x="251520" y="1916832"/>
            <a:ext cx="8712968" cy="4293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032" t="60701" r="78917" b="27158"/>
          <a:stretch/>
        </p:blipFill>
        <p:spPr bwMode="auto">
          <a:xfrm>
            <a:off x="251520" y="6209928"/>
            <a:ext cx="1698171" cy="6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436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endParaRPr lang="ru-RU"/>
          </a:p>
        </p:txBody>
      </p:sp>
      <p:sp>
        <p:nvSpPr>
          <p:cNvPr id="3" name="Заголовок 2"/>
          <p:cNvSpPr>
            <a:spLocks noGrp="1"/>
          </p:cNvSpPr>
          <p:nvPr>
            <p:ph type="title"/>
          </p:nvPr>
        </p:nvSpPr>
        <p:spPr/>
        <p:txBody>
          <a:bodyPr>
            <a:normAutofit/>
          </a:bodyPr>
          <a:lstStyle/>
          <a:p>
            <a:r>
              <a:rPr lang="en-US" dirty="0"/>
              <a:t>Controller with </a:t>
            </a:r>
            <a:r>
              <a:rPr lang="en-US" dirty="0" smtClean="0"/>
              <a:t>Validation</a:t>
            </a:r>
            <a:endParaRPr lang="ru-RU" dirty="0"/>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8283" r="41692" b="53097"/>
          <a:stretch/>
        </p:blipFill>
        <p:spPr bwMode="auto">
          <a:xfrm>
            <a:off x="251520" y="2697622"/>
            <a:ext cx="6414655" cy="443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861" t="10339" r="36690" b="41109"/>
          <a:stretch/>
        </p:blipFill>
        <p:spPr bwMode="auto">
          <a:xfrm>
            <a:off x="284406" y="3302706"/>
            <a:ext cx="6303818" cy="3366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9002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endParaRPr lang="ru-RU"/>
          </a:p>
        </p:txBody>
      </p:sp>
      <p:sp>
        <p:nvSpPr>
          <p:cNvPr id="3" name="Заголовок 2"/>
          <p:cNvSpPr>
            <a:spLocks noGrp="1"/>
          </p:cNvSpPr>
          <p:nvPr>
            <p:ph type="title"/>
          </p:nvPr>
        </p:nvSpPr>
        <p:spPr/>
        <p:txBody>
          <a:bodyPr/>
          <a:lstStyle/>
          <a:p>
            <a:r>
              <a:rPr lang="en-US" dirty="0"/>
              <a:t>Controller with Validation</a:t>
            </a:r>
            <a:endParaRPr lang="ru-RU" dirty="0"/>
          </a:p>
        </p:txBody>
      </p:sp>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278" t="14024" r="16002" b="4134"/>
          <a:stretch/>
        </p:blipFill>
        <p:spPr bwMode="auto">
          <a:xfrm>
            <a:off x="251520" y="2492896"/>
            <a:ext cx="8640960" cy="4375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9566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endParaRPr lang="ru-RU"/>
          </a:p>
        </p:txBody>
      </p:sp>
      <p:sp>
        <p:nvSpPr>
          <p:cNvPr id="3" name="Заголовок 2"/>
          <p:cNvSpPr>
            <a:spLocks noGrp="1"/>
          </p:cNvSpPr>
          <p:nvPr>
            <p:ph type="title"/>
          </p:nvPr>
        </p:nvSpPr>
        <p:spPr/>
        <p:txBody>
          <a:bodyPr/>
          <a:lstStyle/>
          <a:p>
            <a:r>
              <a:rPr lang="en-US" dirty="0"/>
              <a:t>Controller with Validation</a:t>
            </a:r>
            <a:endParaRPr lang="ru-RU" dirty="0"/>
          </a:p>
        </p:txBody>
      </p:sp>
      <p:pic>
        <p:nvPicPr>
          <p:cNvPr id="204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168" t="37258" r="11762" b="11460"/>
          <a:stretch/>
        </p:blipFill>
        <p:spPr bwMode="auto">
          <a:xfrm>
            <a:off x="251520" y="2708920"/>
            <a:ext cx="8640960" cy="3556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0014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endParaRPr lang="ru-RU"/>
          </a:p>
        </p:txBody>
      </p:sp>
      <p:sp>
        <p:nvSpPr>
          <p:cNvPr id="3" name="Заголовок 2"/>
          <p:cNvSpPr>
            <a:spLocks noGrp="1"/>
          </p:cNvSpPr>
          <p:nvPr>
            <p:ph type="title"/>
          </p:nvPr>
        </p:nvSpPr>
        <p:spPr/>
        <p:txBody>
          <a:bodyPr/>
          <a:lstStyle/>
          <a:p>
            <a:r>
              <a:rPr lang="en-US" dirty="0" smtClean="0"/>
              <a:t>Result</a:t>
            </a:r>
            <a:endParaRPr lang="ru-RU" dirty="0"/>
          </a:p>
        </p:txBody>
      </p:sp>
      <p:pic>
        <p:nvPicPr>
          <p:cNvPr id="21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024" r="23141" b="42229"/>
          <a:stretch/>
        </p:blipFill>
        <p:spPr bwMode="auto">
          <a:xfrm>
            <a:off x="179513" y="2579712"/>
            <a:ext cx="8712967" cy="2145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4746" r="21888" b="43906"/>
          <a:stretch/>
        </p:blipFill>
        <p:spPr bwMode="auto">
          <a:xfrm>
            <a:off x="179513" y="4725144"/>
            <a:ext cx="8712967" cy="2132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23209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endParaRPr lang="ru-RU"/>
          </a:p>
        </p:txBody>
      </p:sp>
      <p:sp>
        <p:nvSpPr>
          <p:cNvPr id="3" name="Заголовок 2"/>
          <p:cNvSpPr>
            <a:spLocks noGrp="1"/>
          </p:cNvSpPr>
          <p:nvPr>
            <p:ph type="title"/>
          </p:nvPr>
        </p:nvSpPr>
        <p:spPr/>
        <p:txBody>
          <a:bodyPr/>
          <a:lstStyle/>
          <a:p>
            <a:r>
              <a:rPr lang="en-US" dirty="0" smtClean="0"/>
              <a:t>Result</a:t>
            </a:r>
            <a:endParaRPr lang="ru-RU" dirty="0"/>
          </a:p>
        </p:txBody>
      </p:sp>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396" r="69434" b="82627"/>
          <a:stretch/>
        </p:blipFill>
        <p:spPr bwMode="auto">
          <a:xfrm>
            <a:off x="323528" y="2060848"/>
            <a:ext cx="3976914" cy="899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348" t="9340" r="32217" b="53638"/>
          <a:stretch/>
        </p:blipFill>
        <p:spPr bwMode="auto">
          <a:xfrm>
            <a:off x="251520" y="2960734"/>
            <a:ext cx="8568952" cy="1888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6793" t="9141" r="4533" b="61888"/>
          <a:stretch/>
        </p:blipFill>
        <p:spPr bwMode="auto">
          <a:xfrm>
            <a:off x="251519" y="4849090"/>
            <a:ext cx="8568953" cy="2008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4511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endParaRPr lang="ru-RU"/>
          </a:p>
        </p:txBody>
      </p:sp>
      <p:sp>
        <p:nvSpPr>
          <p:cNvPr id="3" name="Заголовок 2"/>
          <p:cNvSpPr>
            <a:spLocks noGrp="1"/>
          </p:cNvSpPr>
          <p:nvPr>
            <p:ph type="title"/>
          </p:nvPr>
        </p:nvSpPr>
        <p:spPr/>
        <p:txBody>
          <a:bodyPr/>
          <a:lstStyle/>
          <a:p>
            <a:r>
              <a:rPr lang="en-US" dirty="0" smtClean="0"/>
              <a:t>Result</a:t>
            </a:r>
            <a:endParaRPr lang="ru-RU" dirty="0"/>
          </a:p>
        </p:txBody>
      </p:sp>
      <p:pic>
        <p:nvPicPr>
          <p:cNvPr id="235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9351" r="20909" b="27786"/>
          <a:stretch/>
        </p:blipFill>
        <p:spPr bwMode="auto">
          <a:xfrm>
            <a:off x="251521" y="3094473"/>
            <a:ext cx="8568951" cy="2278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4074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251520" y="3362680"/>
            <a:ext cx="8640959" cy="3450696"/>
          </a:xfrm>
        </p:spPr>
        <p:txBody>
          <a:bodyPr/>
          <a:lstStyle/>
          <a:p>
            <a:pPr marL="0" indent="0">
              <a:buNone/>
            </a:pPr>
            <a:r>
              <a:rPr lang="en-US" dirty="0"/>
              <a:t>Sending email doesn't have to be complicated. </a:t>
            </a:r>
            <a:r>
              <a:rPr lang="en-US" dirty="0" err="1"/>
              <a:t>Laravel</a:t>
            </a:r>
            <a:r>
              <a:rPr lang="en-US" dirty="0"/>
              <a:t> provides a clean, simple email API powered by the popular </a:t>
            </a:r>
            <a:r>
              <a:rPr lang="en-US" u="sng" dirty="0" err="1">
                <a:hlinkClick r:id="rId2"/>
              </a:rPr>
              <a:t>SwiftMailer</a:t>
            </a:r>
            <a:r>
              <a:rPr lang="en-US" dirty="0"/>
              <a:t> library. </a:t>
            </a:r>
            <a:r>
              <a:rPr lang="en-US" dirty="0" err="1"/>
              <a:t>Laravel</a:t>
            </a:r>
            <a:r>
              <a:rPr lang="en-US" dirty="0"/>
              <a:t> and </a:t>
            </a:r>
            <a:r>
              <a:rPr lang="en-US" dirty="0" err="1"/>
              <a:t>SwiftMailer</a:t>
            </a:r>
            <a:r>
              <a:rPr lang="en-US" dirty="0"/>
              <a:t> provide drivers for sending email via SMTP, </a:t>
            </a:r>
            <a:r>
              <a:rPr lang="en-US" dirty="0" err="1"/>
              <a:t>Mailgun</a:t>
            </a:r>
            <a:r>
              <a:rPr lang="en-US" dirty="0"/>
              <a:t>, Postmark, Amazon SES, and </a:t>
            </a:r>
            <a:r>
              <a:rPr lang="en-US" dirty="0" err="1"/>
              <a:t>sendmail</a:t>
            </a:r>
            <a:r>
              <a:rPr lang="en-US" dirty="0"/>
              <a:t>, allowing you to quickly get started sending mail through a local or cloud based service of your choice.</a:t>
            </a:r>
            <a:endParaRPr lang="ru-RU" dirty="0"/>
          </a:p>
        </p:txBody>
      </p:sp>
      <p:sp>
        <p:nvSpPr>
          <p:cNvPr id="3" name="Заголовок 2"/>
          <p:cNvSpPr>
            <a:spLocks noGrp="1"/>
          </p:cNvSpPr>
          <p:nvPr>
            <p:ph type="title"/>
          </p:nvPr>
        </p:nvSpPr>
        <p:spPr/>
        <p:txBody>
          <a:bodyPr/>
          <a:lstStyle/>
          <a:p>
            <a:r>
              <a:rPr lang="en-US" dirty="0"/>
              <a:t>Sending text by email</a:t>
            </a:r>
            <a:endParaRPr lang="ru-RU" dirty="0"/>
          </a:p>
        </p:txBody>
      </p:sp>
      <p:pic>
        <p:nvPicPr>
          <p:cNvPr id="24578" name="Picture 2" descr="Laravel 6 send e-mail A to Z | Laravel Arti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6988" y="1612776"/>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1532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251520" y="2675467"/>
            <a:ext cx="8640959" cy="3450696"/>
          </a:xfrm>
        </p:spPr>
        <p:txBody>
          <a:bodyPr/>
          <a:lstStyle/>
          <a:p>
            <a:pPr marL="0" indent="0">
              <a:buNone/>
            </a:pPr>
            <a:r>
              <a:rPr lang="en-US" dirty="0" err="1"/>
              <a:t>Laravel</a:t>
            </a:r>
            <a:r>
              <a:rPr lang="en-US" dirty="0"/>
              <a:t> implements a wrapper on top of the </a:t>
            </a:r>
            <a:r>
              <a:rPr lang="en-US" dirty="0" err="1"/>
              <a:t>SwiftMailer</a:t>
            </a:r>
            <a:r>
              <a:rPr lang="en-US" dirty="0"/>
              <a:t> library that makes email management very easy to configure and use at the same time. You can find the default mail settings at </a:t>
            </a:r>
            <a:r>
              <a:rPr lang="en-US" dirty="0" err="1"/>
              <a:t>config</a:t>
            </a:r>
            <a:r>
              <a:rPr lang="en-US" dirty="0"/>
              <a:t>/</a:t>
            </a:r>
            <a:r>
              <a:rPr lang="en-US" dirty="0" err="1"/>
              <a:t>mail.php</a:t>
            </a:r>
            <a:r>
              <a:rPr lang="en-US" dirty="0"/>
              <a:t>.</a:t>
            </a:r>
            <a:endParaRPr lang="ru-RU" dirty="0"/>
          </a:p>
        </p:txBody>
      </p:sp>
      <p:sp>
        <p:nvSpPr>
          <p:cNvPr id="3" name="Заголовок 2"/>
          <p:cNvSpPr>
            <a:spLocks noGrp="1"/>
          </p:cNvSpPr>
          <p:nvPr>
            <p:ph type="title"/>
          </p:nvPr>
        </p:nvSpPr>
        <p:spPr/>
        <p:txBody>
          <a:bodyPr/>
          <a:lstStyle/>
          <a:p>
            <a:r>
              <a:rPr lang="en-US" b="1" dirty="0"/>
              <a:t>Setting Up the Prerequisites</a:t>
            </a:r>
          </a:p>
        </p:txBody>
      </p:sp>
      <p:pic>
        <p:nvPicPr>
          <p:cNvPr id="256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693" t="26164" r="51698" b="30560"/>
          <a:stretch/>
        </p:blipFill>
        <p:spPr bwMode="auto">
          <a:xfrm>
            <a:off x="238291" y="4221088"/>
            <a:ext cx="5413829"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68390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endParaRPr lang="ru-RU" dirty="0"/>
          </a:p>
        </p:txBody>
      </p:sp>
      <p:sp>
        <p:nvSpPr>
          <p:cNvPr id="3" name="Заголовок 2"/>
          <p:cNvSpPr>
            <a:spLocks noGrp="1"/>
          </p:cNvSpPr>
          <p:nvPr>
            <p:ph type="title"/>
          </p:nvPr>
        </p:nvSpPr>
        <p:spPr/>
        <p:txBody>
          <a:bodyPr/>
          <a:lstStyle/>
          <a:p>
            <a:r>
              <a:rPr lang="en-US" dirty="0" smtClean="0"/>
              <a:t>Step 1</a:t>
            </a:r>
            <a:endParaRPr lang="ru-RU" dirty="0"/>
          </a:p>
        </p:txBody>
      </p:sp>
      <p:pic>
        <p:nvPicPr>
          <p:cNvPr id="266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39" t="42700" r="73227" b="50000"/>
          <a:stretch/>
        </p:blipFill>
        <p:spPr bwMode="auto">
          <a:xfrm>
            <a:off x="251520" y="2132856"/>
            <a:ext cx="2931886" cy="506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9187" t="13815" r="36861" b="23390"/>
          <a:stretch/>
        </p:blipFill>
        <p:spPr bwMode="auto">
          <a:xfrm>
            <a:off x="251520" y="3212976"/>
            <a:ext cx="5718630" cy="3346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44942" y="2852936"/>
            <a:ext cx="1734770" cy="369332"/>
          </a:xfrm>
          <a:prstGeom prst="rect">
            <a:avLst/>
          </a:prstGeom>
          <a:noFill/>
        </p:spPr>
        <p:txBody>
          <a:bodyPr wrap="none" rtlCol="0">
            <a:spAutoFit/>
          </a:bodyPr>
          <a:lstStyle/>
          <a:p>
            <a:r>
              <a:rPr lang="en-US" dirty="0" err="1" smtClean="0"/>
              <a:t>DemoEmail.php</a:t>
            </a:r>
            <a:endParaRPr lang="ru-RU" dirty="0"/>
          </a:p>
        </p:txBody>
      </p:sp>
      <p:sp>
        <p:nvSpPr>
          <p:cNvPr id="5" name="Прямоугольник 4"/>
          <p:cNvSpPr/>
          <p:nvPr/>
        </p:nvSpPr>
        <p:spPr>
          <a:xfrm>
            <a:off x="1547664" y="4886063"/>
            <a:ext cx="936104" cy="19912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2625133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251520" y="2675467"/>
            <a:ext cx="8640959" cy="3450696"/>
          </a:xfrm>
        </p:spPr>
        <p:txBody>
          <a:bodyPr/>
          <a:lstStyle/>
          <a:p>
            <a:pPr marL="0" indent="0">
              <a:buNone/>
            </a:pPr>
            <a:r>
              <a:rPr lang="en-US" dirty="0" err="1"/>
              <a:t>Laravel's</a:t>
            </a:r>
            <a:r>
              <a:rPr lang="en-US" dirty="0"/>
              <a:t> filesystem configuration file is located at </a:t>
            </a:r>
            <a:r>
              <a:rPr lang="en-US" dirty="0" err="1"/>
              <a:t>config</a:t>
            </a:r>
            <a:r>
              <a:rPr lang="en-US" dirty="0"/>
              <a:t>/</a:t>
            </a:r>
            <a:r>
              <a:rPr lang="en-US" dirty="0" err="1"/>
              <a:t>filesystems.php</a:t>
            </a:r>
            <a:r>
              <a:rPr lang="en-US" dirty="0"/>
              <a:t>. Within this file, you may configure all of your filesystem "disks". Each disk represents a particular storage driver and storage location. Example configurations for each supported driver are included in the configuration file so you can modify the configuration to reflect your storage preferences and credentials</a:t>
            </a:r>
            <a:r>
              <a:rPr lang="en-US" dirty="0" smtClean="0"/>
              <a:t>. </a:t>
            </a:r>
            <a:r>
              <a:rPr lang="en-US" dirty="0"/>
              <a:t>The local driver interacts with files stored locally on the server running the </a:t>
            </a:r>
            <a:r>
              <a:rPr lang="en-US" dirty="0" err="1"/>
              <a:t>Laravel</a:t>
            </a:r>
            <a:r>
              <a:rPr lang="en-US" dirty="0"/>
              <a:t> application while the s3 driver is used to write to Amazon's S3 cloud storage service.</a:t>
            </a:r>
            <a:endParaRPr lang="ru-RU" dirty="0"/>
          </a:p>
        </p:txBody>
      </p:sp>
      <p:sp>
        <p:nvSpPr>
          <p:cNvPr id="3" name="Заголовок 2"/>
          <p:cNvSpPr>
            <a:spLocks noGrp="1"/>
          </p:cNvSpPr>
          <p:nvPr>
            <p:ph type="title"/>
          </p:nvPr>
        </p:nvSpPr>
        <p:spPr/>
        <p:txBody>
          <a:bodyPr>
            <a:normAutofit/>
          </a:bodyPr>
          <a:lstStyle/>
          <a:p>
            <a:r>
              <a:rPr lang="en-US" dirty="0" smtClean="0"/>
              <a:t>File uploading configuration</a:t>
            </a:r>
            <a:endParaRPr lang="ru-RU" dirty="0"/>
          </a:p>
        </p:txBody>
      </p:sp>
    </p:spTree>
    <p:extLst>
      <p:ext uri="{BB962C8B-B14F-4D97-AF65-F5344CB8AC3E}">
        <p14:creationId xmlns:p14="http://schemas.microsoft.com/office/powerpoint/2010/main" val="19991157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endParaRPr lang="ru-RU"/>
          </a:p>
        </p:txBody>
      </p:sp>
      <p:sp>
        <p:nvSpPr>
          <p:cNvPr id="3" name="Заголовок 2"/>
          <p:cNvSpPr>
            <a:spLocks noGrp="1"/>
          </p:cNvSpPr>
          <p:nvPr>
            <p:ph type="title"/>
          </p:nvPr>
        </p:nvSpPr>
        <p:spPr/>
        <p:txBody>
          <a:bodyPr/>
          <a:lstStyle/>
          <a:p>
            <a:r>
              <a:rPr lang="en-US" dirty="0" smtClean="0"/>
              <a:t>Step 1 (continuation)</a:t>
            </a:r>
            <a:endParaRPr lang="ru-RU" dirty="0"/>
          </a:p>
        </p:txBody>
      </p:sp>
      <p:pic>
        <p:nvPicPr>
          <p:cNvPr id="276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633" t="14024" r="7635" b="15646"/>
          <a:stretch/>
        </p:blipFill>
        <p:spPr bwMode="auto">
          <a:xfrm>
            <a:off x="251521" y="2852936"/>
            <a:ext cx="8640960" cy="3796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79512" y="2483604"/>
            <a:ext cx="1734770" cy="369332"/>
          </a:xfrm>
          <a:prstGeom prst="rect">
            <a:avLst/>
          </a:prstGeom>
          <a:noFill/>
        </p:spPr>
        <p:txBody>
          <a:bodyPr wrap="none" rtlCol="0">
            <a:spAutoFit/>
          </a:bodyPr>
          <a:lstStyle/>
          <a:p>
            <a:r>
              <a:rPr lang="en-US" dirty="0" err="1" smtClean="0"/>
              <a:t>DemoEmail.php</a:t>
            </a:r>
            <a:endParaRPr lang="ru-RU" dirty="0"/>
          </a:p>
        </p:txBody>
      </p:sp>
      <p:sp>
        <p:nvSpPr>
          <p:cNvPr id="5" name="TextBox 4"/>
          <p:cNvSpPr txBox="1"/>
          <p:nvPr/>
        </p:nvSpPr>
        <p:spPr>
          <a:xfrm>
            <a:off x="4248833" y="3068960"/>
            <a:ext cx="4628190" cy="369332"/>
          </a:xfrm>
          <a:prstGeom prst="rect">
            <a:avLst/>
          </a:prstGeom>
          <a:noFill/>
        </p:spPr>
        <p:txBody>
          <a:bodyPr wrap="none" rtlCol="0">
            <a:spAutoFit/>
          </a:bodyPr>
          <a:lstStyle/>
          <a:p>
            <a:r>
              <a:rPr lang="en-US" dirty="0" smtClean="0">
                <a:solidFill>
                  <a:schemeClr val="bg1"/>
                </a:solidFill>
              </a:rPr>
              <a:t>From which address the message will be sent.</a:t>
            </a:r>
            <a:endParaRPr lang="ru-RU" dirty="0">
              <a:solidFill>
                <a:schemeClr val="bg1"/>
              </a:solidFill>
            </a:endParaRPr>
          </a:p>
        </p:txBody>
      </p:sp>
      <p:cxnSp>
        <p:nvCxnSpPr>
          <p:cNvPr id="8" name="Прямая со стрелкой 7"/>
          <p:cNvCxnSpPr/>
          <p:nvPr/>
        </p:nvCxnSpPr>
        <p:spPr>
          <a:xfrm flipH="1">
            <a:off x="5004048" y="3438292"/>
            <a:ext cx="648072" cy="4227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8682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143520" y="2426576"/>
            <a:ext cx="8028880" cy="3450696"/>
          </a:xfrm>
        </p:spPr>
        <p:txBody>
          <a:bodyPr/>
          <a:lstStyle/>
          <a:p>
            <a:pPr marL="0" indent="0">
              <a:buNone/>
            </a:pPr>
            <a:r>
              <a:rPr lang="en-US" dirty="0" smtClean="0"/>
              <a:t>Open new view resources/views/mails/</a:t>
            </a:r>
            <a:r>
              <a:rPr lang="en-US" dirty="0" err="1" smtClean="0"/>
              <a:t>demo.blade.php</a:t>
            </a:r>
            <a:r>
              <a:rPr lang="en-US" dirty="0" smtClean="0"/>
              <a:t>.</a:t>
            </a:r>
            <a:endParaRPr lang="ru-RU" dirty="0"/>
          </a:p>
        </p:txBody>
      </p:sp>
      <p:sp>
        <p:nvSpPr>
          <p:cNvPr id="3" name="Заголовок 2"/>
          <p:cNvSpPr>
            <a:spLocks noGrp="1"/>
          </p:cNvSpPr>
          <p:nvPr>
            <p:ph type="title"/>
          </p:nvPr>
        </p:nvSpPr>
        <p:spPr/>
        <p:txBody>
          <a:bodyPr/>
          <a:lstStyle/>
          <a:p>
            <a:r>
              <a:rPr lang="en-US" dirty="0" smtClean="0"/>
              <a:t>Step 2</a:t>
            </a:r>
            <a:endParaRPr lang="ru-RU" dirty="0"/>
          </a:p>
        </p:txBody>
      </p:sp>
      <p:pic>
        <p:nvPicPr>
          <p:cNvPr id="286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964" t="10466" r="12097" b="7692"/>
          <a:stretch/>
        </p:blipFill>
        <p:spPr bwMode="auto">
          <a:xfrm>
            <a:off x="186423" y="3068960"/>
            <a:ext cx="8706057"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34525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251520" y="2675467"/>
            <a:ext cx="8640959" cy="3450696"/>
          </a:xfrm>
        </p:spPr>
        <p:txBody>
          <a:bodyPr/>
          <a:lstStyle/>
          <a:p>
            <a:pPr marL="0" indent="0">
              <a:buNone/>
            </a:pPr>
            <a:r>
              <a:rPr lang="en-US" dirty="0"/>
              <a:t>Also, let's </a:t>
            </a:r>
            <a:r>
              <a:rPr lang="en-US" dirty="0" smtClean="0"/>
              <a:t>make </a:t>
            </a:r>
            <a:r>
              <a:rPr lang="en-US" dirty="0"/>
              <a:t>the plain text version of that file at resources/views/mails/</a:t>
            </a:r>
            <a:r>
              <a:rPr lang="en-US" dirty="0" err="1"/>
              <a:t>demo_plain.blade.php</a:t>
            </a:r>
            <a:endParaRPr lang="ru-RU" dirty="0"/>
          </a:p>
        </p:txBody>
      </p:sp>
      <p:sp>
        <p:nvSpPr>
          <p:cNvPr id="3" name="Заголовок 2"/>
          <p:cNvSpPr>
            <a:spLocks noGrp="1"/>
          </p:cNvSpPr>
          <p:nvPr>
            <p:ph type="title"/>
          </p:nvPr>
        </p:nvSpPr>
        <p:spPr/>
        <p:txBody>
          <a:bodyPr/>
          <a:lstStyle/>
          <a:p>
            <a:r>
              <a:rPr lang="en-US" dirty="0" smtClean="0"/>
              <a:t>Step 3</a:t>
            </a:r>
            <a:endParaRPr lang="ru-RU" dirty="0"/>
          </a:p>
        </p:txBody>
      </p:sp>
      <p:pic>
        <p:nvPicPr>
          <p:cNvPr id="296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852" t="10466" r="6519" b="30089"/>
          <a:stretch/>
        </p:blipFill>
        <p:spPr bwMode="auto">
          <a:xfrm>
            <a:off x="251521" y="3501008"/>
            <a:ext cx="8568951" cy="3329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28798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323528" y="2276872"/>
            <a:ext cx="8568951" cy="3450696"/>
          </a:xfrm>
        </p:spPr>
        <p:txBody>
          <a:bodyPr/>
          <a:lstStyle/>
          <a:p>
            <a:pPr marL="0" indent="0">
              <a:buNone/>
            </a:pPr>
            <a:r>
              <a:rPr lang="en-US" dirty="0" smtClean="0"/>
              <a:t>Make a controller file </a:t>
            </a:r>
            <a:r>
              <a:rPr lang="en-US" dirty="0"/>
              <a:t>at app/Http/Controllers/</a:t>
            </a:r>
            <a:r>
              <a:rPr lang="en-US" dirty="0" err="1"/>
              <a:t>MailController.php</a:t>
            </a:r>
            <a:r>
              <a:rPr lang="en-US" dirty="0"/>
              <a:t> with the following contents.</a:t>
            </a:r>
            <a:endParaRPr lang="ru-RU" dirty="0"/>
          </a:p>
        </p:txBody>
      </p:sp>
      <p:sp>
        <p:nvSpPr>
          <p:cNvPr id="3" name="Заголовок 2"/>
          <p:cNvSpPr>
            <a:spLocks noGrp="1"/>
          </p:cNvSpPr>
          <p:nvPr>
            <p:ph type="title"/>
          </p:nvPr>
        </p:nvSpPr>
        <p:spPr/>
        <p:txBody>
          <a:bodyPr/>
          <a:lstStyle/>
          <a:p>
            <a:r>
              <a:rPr lang="en-US" dirty="0" smtClean="0"/>
              <a:t>Step 4</a:t>
            </a:r>
            <a:endParaRPr lang="ru-RU" dirty="0"/>
          </a:p>
        </p:txBody>
      </p:sp>
      <p:pic>
        <p:nvPicPr>
          <p:cNvPr id="307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741" t="10466" r="8749" b="8320"/>
          <a:stretch/>
        </p:blipFill>
        <p:spPr bwMode="auto">
          <a:xfrm>
            <a:off x="251520" y="3429000"/>
            <a:ext cx="8568952"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12161" y="4797152"/>
            <a:ext cx="3024336" cy="646331"/>
          </a:xfrm>
          <a:prstGeom prst="rect">
            <a:avLst/>
          </a:prstGeom>
          <a:noFill/>
        </p:spPr>
        <p:txBody>
          <a:bodyPr wrap="square" rtlCol="0">
            <a:spAutoFit/>
          </a:bodyPr>
          <a:lstStyle/>
          <a:p>
            <a:r>
              <a:rPr lang="en-US" dirty="0" smtClean="0">
                <a:solidFill>
                  <a:schemeClr val="bg1"/>
                </a:solidFill>
              </a:rPr>
              <a:t>To which email address you want send message.</a:t>
            </a:r>
            <a:endParaRPr lang="ru-RU" dirty="0">
              <a:solidFill>
                <a:schemeClr val="bg1"/>
              </a:solidFill>
            </a:endParaRPr>
          </a:p>
        </p:txBody>
      </p:sp>
      <p:cxnSp>
        <p:nvCxnSpPr>
          <p:cNvPr id="6" name="Прямая со стрелкой 5"/>
          <p:cNvCxnSpPr/>
          <p:nvPr/>
        </p:nvCxnSpPr>
        <p:spPr>
          <a:xfrm flipH="1">
            <a:off x="5580114" y="5443483"/>
            <a:ext cx="1728190" cy="7218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5656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251521" y="2675467"/>
            <a:ext cx="8028880" cy="3450696"/>
          </a:xfrm>
        </p:spPr>
        <p:txBody>
          <a:bodyPr/>
          <a:lstStyle/>
          <a:p>
            <a:pPr marL="0" indent="0">
              <a:buNone/>
            </a:pPr>
            <a:r>
              <a:rPr lang="en-US" dirty="0" smtClean="0"/>
              <a:t>Adding route to routes/</a:t>
            </a:r>
            <a:r>
              <a:rPr lang="en-US" dirty="0" err="1" smtClean="0"/>
              <a:t>web.php</a:t>
            </a:r>
            <a:r>
              <a:rPr lang="en-US" dirty="0" smtClean="0"/>
              <a:t> file.</a:t>
            </a:r>
          </a:p>
          <a:p>
            <a:pPr marL="0" indent="0">
              <a:buNone/>
            </a:pPr>
            <a:endParaRPr lang="ru-RU" dirty="0"/>
          </a:p>
        </p:txBody>
      </p:sp>
      <p:sp>
        <p:nvSpPr>
          <p:cNvPr id="3" name="Заголовок 2"/>
          <p:cNvSpPr>
            <a:spLocks noGrp="1"/>
          </p:cNvSpPr>
          <p:nvPr>
            <p:ph type="title"/>
          </p:nvPr>
        </p:nvSpPr>
        <p:spPr/>
        <p:txBody>
          <a:bodyPr/>
          <a:lstStyle/>
          <a:p>
            <a:r>
              <a:rPr lang="en-US" dirty="0" smtClean="0"/>
              <a:t>Step 5</a:t>
            </a:r>
            <a:endParaRPr lang="ru-RU" dirty="0"/>
          </a:p>
        </p:txBody>
      </p:sp>
      <p:pic>
        <p:nvPicPr>
          <p:cNvPr id="317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574" t="48352" r="66422" b="44113"/>
          <a:stretch/>
        </p:blipFill>
        <p:spPr bwMode="auto">
          <a:xfrm>
            <a:off x="395536" y="3266526"/>
            <a:ext cx="3773714" cy="522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07775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endParaRPr lang="ru-RU"/>
          </a:p>
        </p:txBody>
      </p:sp>
      <p:sp>
        <p:nvSpPr>
          <p:cNvPr id="3" name="Заголовок 2"/>
          <p:cNvSpPr>
            <a:spLocks noGrp="1"/>
          </p:cNvSpPr>
          <p:nvPr>
            <p:ph type="title"/>
          </p:nvPr>
        </p:nvSpPr>
        <p:spPr/>
        <p:txBody>
          <a:bodyPr/>
          <a:lstStyle/>
          <a:p>
            <a:r>
              <a:rPr lang="en-US" dirty="0" smtClean="0"/>
              <a:t>Step 6</a:t>
            </a:r>
            <a:endParaRPr lang="ru-RU" dirty="0"/>
          </a:p>
        </p:txBody>
      </p:sp>
      <p:pic>
        <p:nvPicPr>
          <p:cNvPr id="327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410" t="44584" r="32288" b="30089"/>
          <a:stretch/>
        </p:blipFill>
        <p:spPr bwMode="auto">
          <a:xfrm>
            <a:off x="323528" y="2636912"/>
            <a:ext cx="6284685" cy="1756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51520" y="2276872"/>
            <a:ext cx="946093" cy="369332"/>
          </a:xfrm>
          <a:prstGeom prst="rect">
            <a:avLst/>
          </a:prstGeom>
          <a:noFill/>
        </p:spPr>
        <p:txBody>
          <a:bodyPr wrap="none" rtlCol="0">
            <a:spAutoFit/>
          </a:bodyPr>
          <a:lstStyle/>
          <a:p>
            <a:r>
              <a:rPr lang="en-US" dirty="0" smtClean="0"/>
              <a:t>.</a:t>
            </a:r>
            <a:r>
              <a:rPr lang="en-US" dirty="0" err="1" smtClean="0"/>
              <a:t>env</a:t>
            </a:r>
            <a:r>
              <a:rPr lang="en-US" dirty="0" smtClean="0"/>
              <a:t> file</a:t>
            </a:r>
            <a:endParaRPr lang="ru-RU" dirty="0"/>
          </a:p>
        </p:txBody>
      </p:sp>
    </p:spTree>
    <p:extLst>
      <p:ext uri="{BB962C8B-B14F-4D97-AF65-F5344CB8AC3E}">
        <p14:creationId xmlns:p14="http://schemas.microsoft.com/office/powerpoint/2010/main" val="16006862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endParaRPr lang="ru-RU"/>
          </a:p>
        </p:txBody>
      </p:sp>
      <p:sp>
        <p:nvSpPr>
          <p:cNvPr id="3" name="Заголовок 2"/>
          <p:cNvSpPr>
            <a:spLocks noGrp="1"/>
          </p:cNvSpPr>
          <p:nvPr>
            <p:ph type="title"/>
          </p:nvPr>
        </p:nvSpPr>
        <p:spPr/>
        <p:txBody>
          <a:bodyPr/>
          <a:lstStyle/>
          <a:p>
            <a:r>
              <a:rPr lang="en-US" dirty="0" smtClean="0"/>
              <a:t>Step 7</a:t>
            </a:r>
            <a:endParaRPr lang="ru-RU" dirty="0"/>
          </a:p>
        </p:txBody>
      </p:sp>
      <p:pic>
        <p:nvPicPr>
          <p:cNvPr id="337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155" t="18420" r="37754" b="35321"/>
          <a:stretch/>
        </p:blipFill>
        <p:spPr bwMode="auto">
          <a:xfrm>
            <a:off x="251520" y="2708920"/>
            <a:ext cx="8663766"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36523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755576" y="3251720"/>
            <a:ext cx="7408333" cy="3450696"/>
          </a:xfrm>
        </p:spPr>
        <p:txBody>
          <a:bodyPr/>
          <a:lstStyle/>
          <a:p>
            <a:endParaRPr lang="ru-RU"/>
          </a:p>
        </p:txBody>
      </p:sp>
      <p:sp>
        <p:nvSpPr>
          <p:cNvPr id="3" name="Заголовок 2"/>
          <p:cNvSpPr>
            <a:spLocks noGrp="1"/>
          </p:cNvSpPr>
          <p:nvPr>
            <p:ph type="title"/>
          </p:nvPr>
        </p:nvSpPr>
        <p:spPr/>
        <p:txBody>
          <a:bodyPr/>
          <a:lstStyle/>
          <a:p>
            <a:r>
              <a:rPr lang="en-US" dirty="0" smtClean="0"/>
              <a:t>Result</a:t>
            </a:r>
            <a:endParaRPr lang="ru-RU" dirty="0"/>
          </a:p>
        </p:txBody>
      </p:sp>
      <p:pic>
        <p:nvPicPr>
          <p:cNvPr id="348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395" r="70439" b="86604"/>
          <a:stretch/>
        </p:blipFill>
        <p:spPr bwMode="auto">
          <a:xfrm>
            <a:off x="251520" y="2636912"/>
            <a:ext cx="3846286" cy="624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9333" t="25924" r="13903" b="61423"/>
          <a:stretch/>
        </p:blipFill>
        <p:spPr bwMode="auto">
          <a:xfrm>
            <a:off x="236775" y="3140968"/>
            <a:ext cx="8686800" cy="877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2847" t="26524" r="43718" b="15535"/>
          <a:stretch/>
        </p:blipFill>
        <p:spPr bwMode="auto">
          <a:xfrm>
            <a:off x="251520" y="4149080"/>
            <a:ext cx="4350327" cy="2589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50206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323528" y="2675467"/>
            <a:ext cx="8496943" cy="3450696"/>
          </a:xfrm>
        </p:spPr>
        <p:txBody>
          <a:bodyPr>
            <a:normAutofit lnSpcReduction="10000"/>
          </a:bodyPr>
          <a:lstStyle/>
          <a:p>
            <a:r>
              <a:rPr lang="en-US" dirty="0">
                <a:hlinkClick r:id="rId2"/>
              </a:rPr>
              <a:t>https://</a:t>
            </a:r>
            <a:r>
              <a:rPr lang="en-US" dirty="0" smtClean="0">
                <a:hlinkClick r:id="rId2"/>
              </a:rPr>
              <a:t>laravel.com/docs/8.x/filesystem</a:t>
            </a:r>
          </a:p>
          <a:p>
            <a:r>
              <a:rPr lang="en-US" dirty="0">
                <a:hlinkClick r:id="rId2"/>
              </a:rPr>
              <a:t>https://www.tutorialspoint.com/laravel/laravel_file_uploading.htm</a:t>
            </a:r>
          </a:p>
          <a:p>
            <a:r>
              <a:rPr lang="en-US" dirty="0" smtClean="0">
                <a:hlinkClick r:id="rId2"/>
              </a:rPr>
              <a:t>https</a:t>
            </a:r>
            <a:r>
              <a:rPr lang="en-US" dirty="0">
                <a:hlinkClick r:id="rId2"/>
              </a:rPr>
              <a:t>://www.cloudways.com/blog/laravel-multiple-files-images-upload</a:t>
            </a:r>
            <a:r>
              <a:rPr lang="en-US" dirty="0" smtClean="0">
                <a:hlinkClick r:id="rId2"/>
              </a:rPr>
              <a:t>/</a:t>
            </a:r>
            <a:endParaRPr lang="kk-KZ" dirty="0"/>
          </a:p>
          <a:p>
            <a:r>
              <a:rPr lang="en-US" dirty="0">
                <a:hlinkClick r:id="rId3"/>
              </a:rPr>
              <a:t>https://artisansweb.net/sending-email-via-gmail-smtp-server-laravel/</a:t>
            </a:r>
            <a:endParaRPr lang="en-US" dirty="0"/>
          </a:p>
          <a:p>
            <a:r>
              <a:rPr lang="en-US" dirty="0"/>
              <a:t>https://code.tutsplus.com/tutorials/how-to-send-emails-in-laravel--cms-30046</a:t>
            </a:r>
            <a:endParaRPr lang="ru-RU" dirty="0"/>
          </a:p>
          <a:p>
            <a:endParaRPr lang="ru-RU" dirty="0"/>
          </a:p>
        </p:txBody>
      </p:sp>
      <p:sp>
        <p:nvSpPr>
          <p:cNvPr id="3" name="Заголовок 2"/>
          <p:cNvSpPr>
            <a:spLocks noGrp="1"/>
          </p:cNvSpPr>
          <p:nvPr>
            <p:ph type="title"/>
          </p:nvPr>
        </p:nvSpPr>
        <p:spPr/>
        <p:txBody>
          <a:bodyPr/>
          <a:lstStyle/>
          <a:p>
            <a:r>
              <a:rPr lang="en-US" dirty="0" smtClean="0"/>
              <a:t>Used links</a:t>
            </a:r>
            <a:endParaRPr lang="ru-RU" dirty="0"/>
          </a:p>
        </p:txBody>
      </p:sp>
    </p:spTree>
    <p:extLst>
      <p:ext uri="{BB962C8B-B14F-4D97-AF65-F5344CB8AC3E}">
        <p14:creationId xmlns:p14="http://schemas.microsoft.com/office/powerpoint/2010/main" val="866301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251520" y="2675467"/>
            <a:ext cx="8568951" cy="3450696"/>
          </a:xfrm>
        </p:spPr>
        <p:txBody>
          <a:bodyPr/>
          <a:lstStyle/>
          <a:p>
            <a:pPr marL="0" indent="0">
              <a:buNone/>
            </a:pPr>
            <a:r>
              <a:rPr lang="en-US" dirty="0"/>
              <a:t>Uploading Files in </a:t>
            </a:r>
            <a:r>
              <a:rPr lang="en-US" dirty="0" err="1"/>
              <a:t>Laravel</a:t>
            </a:r>
            <a:r>
              <a:rPr lang="en-US" dirty="0"/>
              <a:t> is very easy. All we need to do is to </a:t>
            </a:r>
            <a:r>
              <a:rPr lang="en-US" dirty="0" smtClean="0"/>
              <a:t>make </a:t>
            </a:r>
            <a:r>
              <a:rPr lang="en-US" dirty="0"/>
              <a:t>a view file where a user can select a file to be uploaded and a controller where uploaded files will be processed.</a:t>
            </a:r>
          </a:p>
          <a:p>
            <a:pPr marL="0" indent="0">
              <a:buNone/>
            </a:pPr>
            <a:r>
              <a:rPr lang="en-US" dirty="0"/>
              <a:t>In a view file, we need to generate a file input by adding the following line of code</a:t>
            </a:r>
            <a:r>
              <a:rPr lang="en-US" dirty="0" smtClean="0"/>
              <a:t>. </a:t>
            </a:r>
            <a:r>
              <a:rPr lang="en-US" dirty="0"/>
              <a:t>In Form::open(), we need to add </a:t>
            </a:r>
            <a:r>
              <a:rPr lang="en-US" b="1" dirty="0"/>
              <a:t>‘files’=&gt;’true’</a:t>
            </a:r>
            <a:r>
              <a:rPr lang="en-US" dirty="0"/>
              <a:t> as shown below. This facilitates the form to be uploaded in multiple parts.</a:t>
            </a:r>
          </a:p>
          <a:p>
            <a:pPr marL="0" indent="0">
              <a:buNone/>
            </a:pPr>
            <a:endParaRPr lang="ru-RU" dirty="0"/>
          </a:p>
        </p:txBody>
      </p:sp>
      <p:sp>
        <p:nvSpPr>
          <p:cNvPr id="3" name="Заголовок 2"/>
          <p:cNvSpPr>
            <a:spLocks noGrp="1"/>
          </p:cNvSpPr>
          <p:nvPr>
            <p:ph type="title"/>
          </p:nvPr>
        </p:nvSpPr>
        <p:spPr/>
        <p:txBody>
          <a:bodyPr/>
          <a:lstStyle/>
          <a:p>
            <a:r>
              <a:rPr lang="en-US" dirty="0" smtClean="0"/>
              <a:t>File uploading</a:t>
            </a:r>
            <a:endParaRPr lang="ru-RU"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545" t="48561" r="37642" b="46625"/>
          <a:stretch/>
        </p:blipFill>
        <p:spPr bwMode="auto">
          <a:xfrm>
            <a:off x="323528" y="5517232"/>
            <a:ext cx="4789715" cy="6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7081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endParaRPr lang="ru-RU" dirty="0"/>
          </a:p>
        </p:txBody>
      </p:sp>
      <p:sp>
        <p:nvSpPr>
          <p:cNvPr id="3" name="Заголовок 2"/>
          <p:cNvSpPr>
            <a:spLocks noGrp="1"/>
          </p:cNvSpPr>
          <p:nvPr>
            <p:ph type="title"/>
          </p:nvPr>
        </p:nvSpPr>
        <p:spPr/>
        <p:txBody>
          <a:bodyPr/>
          <a:lstStyle/>
          <a:p>
            <a:r>
              <a:rPr lang="en-US" b="1" dirty="0"/>
              <a:t>Step 1</a:t>
            </a:r>
            <a:endParaRPr lang="ru-RU"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123" t="9838" r="4734" b="40973"/>
          <a:stretch/>
        </p:blipFill>
        <p:spPr bwMode="auto">
          <a:xfrm>
            <a:off x="323528" y="2682437"/>
            <a:ext cx="8345714" cy="3410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23528" y="2348880"/>
            <a:ext cx="3397084" cy="369332"/>
          </a:xfrm>
          <a:prstGeom prst="rect">
            <a:avLst/>
          </a:prstGeom>
          <a:noFill/>
        </p:spPr>
        <p:txBody>
          <a:bodyPr wrap="none" rtlCol="0">
            <a:spAutoFit/>
          </a:bodyPr>
          <a:lstStyle/>
          <a:p>
            <a:r>
              <a:rPr lang="en-US" b="1" dirty="0" smtClean="0"/>
              <a:t>resources/views/</a:t>
            </a:r>
            <a:r>
              <a:rPr lang="en-US" b="1" dirty="0" err="1" smtClean="0"/>
              <a:t>file_upload.php</a:t>
            </a:r>
            <a:endParaRPr lang="ru-RU" dirty="0"/>
          </a:p>
        </p:txBody>
      </p:sp>
    </p:spTree>
    <p:extLst>
      <p:ext uri="{BB962C8B-B14F-4D97-AF65-F5344CB8AC3E}">
        <p14:creationId xmlns:p14="http://schemas.microsoft.com/office/powerpoint/2010/main" val="873159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251520" y="2675467"/>
            <a:ext cx="8640959" cy="3450696"/>
          </a:xfrm>
        </p:spPr>
        <p:txBody>
          <a:bodyPr/>
          <a:lstStyle/>
          <a:p>
            <a:pPr marL="0" indent="0">
              <a:buNone/>
            </a:pPr>
            <a:r>
              <a:rPr lang="en-US" dirty="0" smtClean="0"/>
              <a:t>Make a </a:t>
            </a:r>
            <a:r>
              <a:rPr lang="en-US" dirty="0"/>
              <a:t>controller called </a:t>
            </a:r>
            <a:r>
              <a:rPr lang="en-US" b="1" dirty="0" err="1"/>
              <a:t>UploadFileController</a:t>
            </a:r>
            <a:r>
              <a:rPr lang="en-US" dirty="0"/>
              <a:t> by executing the following command.</a:t>
            </a:r>
            <a:endParaRPr lang="ru-RU" dirty="0"/>
          </a:p>
        </p:txBody>
      </p:sp>
      <p:sp>
        <p:nvSpPr>
          <p:cNvPr id="3" name="Заголовок 2"/>
          <p:cNvSpPr>
            <a:spLocks noGrp="1"/>
          </p:cNvSpPr>
          <p:nvPr>
            <p:ph type="title"/>
          </p:nvPr>
        </p:nvSpPr>
        <p:spPr/>
        <p:txBody>
          <a:bodyPr/>
          <a:lstStyle/>
          <a:p>
            <a:r>
              <a:rPr lang="en-US" b="1" dirty="0"/>
              <a:t>Step 2</a:t>
            </a:r>
            <a:endParaRPr lang="ru-RU"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323" t="46468" r="44224" b="47881"/>
          <a:stretch/>
        </p:blipFill>
        <p:spPr bwMode="auto">
          <a:xfrm>
            <a:off x="323528" y="3621314"/>
            <a:ext cx="4536504" cy="599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9872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endParaRPr lang="ru-RU"/>
          </a:p>
        </p:txBody>
      </p:sp>
      <p:sp>
        <p:nvSpPr>
          <p:cNvPr id="3" name="Заголовок 2"/>
          <p:cNvSpPr>
            <a:spLocks noGrp="1"/>
          </p:cNvSpPr>
          <p:nvPr>
            <p:ph type="title"/>
          </p:nvPr>
        </p:nvSpPr>
        <p:spPr/>
        <p:txBody>
          <a:bodyPr/>
          <a:lstStyle/>
          <a:p>
            <a:r>
              <a:rPr lang="en-US" dirty="0" err="1" smtClean="0"/>
              <a:t>UploadFileController.php</a:t>
            </a:r>
            <a:r>
              <a:rPr lang="en-US" dirty="0" smtClean="0"/>
              <a:t> file</a:t>
            </a:r>
            <a:endParaRPr lang="ru-RU"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565" t="6487" r="9642" b="4137"/>
          <a:stretch/>
        </p:blipFill>
        <p:spPr bwMode="auto">
          <a:xfrm>
            <a:off x="251520" y="2204865"/>
            <a:ext cx="7779657" cy="4542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7488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endParaRPr lang="ru-RU"/>
          </a:p>
        </p:txBody>
      </p:sp>
      <p:sp>
        <p:nvSpPr>
          <p:cNvPr id="3" name="Заголовок 2"/>
          <p:cNvSpPr>
            <a:spLocks noGrp="1"/>
          </p:cNvSpPr>
          <p:nvPr>
            <p:ph type="title"/>
          </p:nvPr>
        </p:nvSpPr>
        <p:spPr/>
        <p:txBody>
          <a:bodyPr/>
          <a:lstStyle/>
          <a:p>
            <a:r>
              <a:rPr lang="en-US" dirty="0" err="1"/>
              <a:t>UploadFileController.php</a:t>
            </a:r>
            <a:r>
              <a:rPr lang="en-US" dirty="0"/>
              <a:t> file</a:t>
            </a:r>
            <a:endParaRPr lang="ru-RU"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788" t="5651" r="13770" b="11460"/>
          <a:stretch/>
        </p:blipFill>
        <p:spPr bwMode="auto">
          <a:xfrm>
            <a:off x="251520" y="2492896"/>
            <a:ext cx="7213600" cy="4365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1477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251521" y="2675467"/>
            <a:ext cx="8028880" cy="3450696"/>
          </a:xfrm>
        </p:spPr>
        <p:txBody>
          <a:bodyPr/>
          <a:lstStyle/>
          <a:p>
            <a:pPr marL="0" indent="0">
              <a:buNone/>
            </a:pPr>
            <a:r>
              <a:rPr lang="en-US" dirty="0" smtClean="0"/>
              <a:t>Add following routes to </a:t>
            </a:r>
            <a:r>
              <a:rPr lang="en-US" dirty="0" err="1" smtClean="0"/>
              <a:t>web.php</a:t>
            </a:r>
            <a:r>
              <a:rPr lang="en-US" dirty="0" smtClean="0"/>
              <a:t> file.</a:t>
            </a:r>
            <a:endParaRPr lang="ru-RU" dirty="0"/>
          </a:p>
        </p:txBody>
      </p:sp>
      <p:sp>
        <p:nvSpPr>
          <p:cNvPr id="3" name="Заголовок 2"/>
          <p:cNvSpPr>
            <a:spLocks noGrp="1"/>
          </p:cNvSpPr>
          <p:nvPr>
            <p:ph type="title"/>
          </p:nvPr>
        </p:nvSpPr>
        <p:spPr/>
        <p:txBody>
          <a:bodyPr/>
          <a:lstStyle/>
          <a:p>
            <a:r>
              <a:rPr lang="en-US" b="1" dirty="0"/>
              <a:t>Step </a:t>
            </a:r>
            <a:r>
              <a:rPr lang="en-US" b="1" dirty="0" smtClean="0"/>
              <a:t>3</a:t>
            </a:r>
            <a:endParaRPr lang="ru-RU"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912" t="47724" r="10088" b="37624"/>
          <a:stretch/>
        </p:blipFill>
        <p:spPr bwMode="auto">
          <a:xfrm>
            <a:off x="323528" y="3309257"/>
            <a:ext cx="7286172" cy="101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57114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Волна">
  <a:themeElements>
    <a:clrScheme name="Волна">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Волна">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Волна">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356</TotalTime>
  <Words>352</Words>
  <Application>Microsoft Office PowerPoint</Application>
  <PresentationFormat>Экран (4:3)</PresentationFormat>
  <Paragraphs>74</Paragraphs>
  <Slides>38</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38</vt:i4>
      </vt:variant>
    </vt:vector>
  </HeadingPairs>
  <TitlesOfParts>
    <vt:vector size="39" baseType="lpstr">
      <vt:lpstr>Волна</vt:lpstr>
      <vt:lpstr>Lecture 10 File upload Sending text by email</vt:lpstr>
      <vt:lpstr>Web programming: front end</vt:lpstr>
      <vt:lpstr>File uploading configuration</vt:lpstr>
      <vt:lpstr>File uploading</vt:lpstr>
      <vt:lpstr>Step 1</vt:lpstr>
      <vt:lpstr>Step 2</vt:lpstr>
      <vt:lpstr>UploadFileController.php file</vt:lpstr>
      <vt:lpstr>UploadFileController.php file</vt:lpstr>
      <vt:lpstr>Step 3</vt:lpstr>
      <vt:lpstr>Result</vt:lpstr>
      <vt:lpstr> Uploading Multiple Images and Files in Laravel with Validation </vt:lpstr>
      <vt:lpstr>Item Model</vt:lpstr>
      <vt:lpstr>Model Of ItemDetails</vt:lpstr>
      <vt:lpstr>Migration of ItemDetails Table</vt:lpstr>
      <vt:lpstr>AppServiceProvider.php file</vt:lpstr>
      <vt:lpstr>Database Configuration</vt:lpstr>
      <vt:lpstr>Setting up routes</vt:lpstr>
      <vt:lpstr>Upload_form.blade.php file</vt:lpstr>
      <vt:lpstr>Upload_form.blade.php file(continuation)</vt:lpstr>
      <vt:lpstr>Upload_form.blade.php file(continuation)</vt:lpstr>
      <vt:lpstr>Controller with Validation</vt:lpstr>
      <vt:lpstr>Controller with Validation</vt:lpstr>
      <vt:lpstr>Controller with Validation</vt:lpstr>
      <vt:lpstr>Result</vt:lpstr>
      <vt:lpstr>Result</vt:lpstr>
      <vt:lpstr>Result</vt:lpstr>
      <vt:lpstr>Sending text by email</vt:lpstr>
      <vt:lpstr>Setting Up the Prerequisites</vt:lpstr>
      <vt:lpstr>Step 1</vt:lpstr>
      <vt:lpstr>Step 1 (continuation)</vt:lpstr>
      <vt:lpstr>Step 2</vt:lpstr>
      <vt:lpstr>Step 3</vt:lpstr>
      <vt:lpstr>Step 4</vt:lpstr>
      <vt:lpstr>Step 5</vt:lpstr>
      <vt:lpstr>Step 6</vt:lpstr>
      <vt:lpstr>Step 7</vt:lpstr>
      <vt:lpstr>Result</vt:lpstr>
      <vt:lpstr>Used links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Dauren3</dc:creator>
  <cp:lastModifiedBy>Dauren3</cp:lastModifiedBy>
  <cp:revision>23</cp:revision>
  <dcterms:created xsi:type="dcterms:W3CDTF">2021-03-01T01:16:43Z</dcterms:created>
  <dcterms:modified xsi:type="dcterms:W3CDTF">2021-03-25T03:13:47Z</dcterms:modified>
</cp:coreProperties>
</file>